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21"/>
  </p:notesMasterIdLst>
  <p:sldIdLst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1" r:id="rId16"/>
    <p:sldId id="260" r:id="rId17"/>
    <p:sldId id="256" r:id="rId18"/>
    <p:sldId id="257" r:id="rId19"/>
    <p:sldId id="259" r:id="rId20"/>
  </p:sldIdLst>
  <p:sldSz cx="9906000" cy="6858000" type="A4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94660"/>
  </p:normalViewPr>
  <p:slideViewPr>
    <p:cSldViewPr>
      <p:cViewPr>
        <p:scale>
          <a:sx n="50" d="100"/>
          <a:sy n="50" d="100"/>
        </p:scale>
        <p:origin x="-1632" y="-81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11D40-5976-43FC-9871-F8D6ACC5D909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FC17D-F3CF-4147-A53F-FD82C6E79B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3037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32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32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32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32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/>
            <a:fld id="{C99B342B-F174-4A8B-AA6B-65DDA1B247C9}" type="slidenum">
              <a:rPr lang="en-US" altLang="zh-TW" sz="1200"/>
              <a:pPr eaLnBrk="1" hangingPunct="1"/>
              <a:t>1</a:t>
            </a:fld>
            <a:endParaRPr lang="en-US" altLang="zh-TW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50D2-7F9C-4920-AA0D-4391A53F02FD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9BD-C165-4763-9344-1391BF2F69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5669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50D2-7F9C-4920-AA0D-4391A53F02FD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9BD-C165-4763-9344-1391BF2F69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7367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50D2-7F9C-4920-AA0D-4391A53F02FD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9BD-C165-4763-9344-1391BF2F69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36516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CA4E4-397E-4F72-A971-F0FC83DA6AD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905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8628C-3293-4612-853C-1EBB1D61CEE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589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C1C23-C1AE-466D-980D-1A9902DAAE3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68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6BB1E-7886-4D80-82E0-154AA06EF82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19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AB5CC-F8E2-4C54-9847-5842A7331A17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233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EDF18-E966-4FA8-8553-E778430AED3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735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B1982-C179-420B-9F03-E9518536AAE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38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D5DF9-8D91-45F5-AFE0-68CB9EDFEBA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45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50D2-7F9C-4920-AA0D-4391A53F02FD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9BD-C165-4763-9344-1391BF2F69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76287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F8F2C-1F81-47D6-B01E-89F1EE8AE30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942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2C983-7E38-427A-A513-05A4FEC202E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676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49975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7125-4DE4-4BFB-9E78-022E1D70591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618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742950" y="609600"/>
            <a:ext cx="84201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A4D4B-7FB4-401E-8DD2-24B968B97BC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921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3BDA5D66-F194-443B-A970-20364C5740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913511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BBF28069-F7AB-49F8-B6C7-5BAFD2F8FE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530258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195E5ED6-0C5F-4D7E-BA2A-18B62FB534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539295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7AC2C858-4908-4C69-B465-FD4E358373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073169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BB7F7000-FD67-4680-921F-2F1AE838E2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119289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E8A9A59F-3408-4A77-BC16-EA971359A3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79561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50D2-7F9C-4920-AA0D-4391A53F02FD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9BD-C165-4763-9344-1391BF2F69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14328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7617979A-15D8-484F-9085-82BFB84C02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23052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ED21BDA9-FC25-4AA3-9DEC-E19374AB85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800478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E368046C-386F-488D-9891-C776440240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554545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BC45D805-477B-49CE-A0FC-BB63DB94A1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174039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9D28F918-9240-4403-879D-17BB0172E9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343047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26BF62E1-F5A1-4AB8-92BF-8669288D4548}" type="datetimeFigureOut">
              <a:rPr lang="zh-TW" altLang="en-US"/>
              <a:pPr>
                <a:defRPr/>
              </a:pPr>
              <a:t>2015/11/13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16F7A334-D1B4-4F50-BED2-DF3365AAA9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12433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9EFD877C-EA92-4F92-80A3-8C7F4FB4E861}" type="datetimeFigureOut">
              <a:rPr lang="zh-TW" altLang="en-US"/>
              <a:pPr>
                <a:defRPr/>
              </a:pPr>
              <a:t>2015/11/13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A2D4D71E-8E5B-4D15-85D6-E5DBA65FA3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72318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486A9080-6BE6-4BF6-9321-E8067BA0AF88}" type="datetimeFigureOut">
              <a:rPr lang="zh-TW" altLang="en-US"/>
              <a:pPr>
                <a:defRPr/>
              </a:pPr>
              <a:t>2015/11/13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F6EE881B-F888-4E30-A104-4A9DD133FF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20118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98EFF0BD-C458-4BD4-8D09-88571A4576ED}" type="datetimeFigureOut">
              <a:rPr lang="zh-TW" altLang="en-US"/>
              <a:pPr>
                <a:defRPr/>
              </a:pPr>
              <a:t>2015/11/13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BEE17CDB-9D14-45A0-B15D-E6CD462CE0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333991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32CFEBD7-E99D-44DC-9A10-6437F72AEA95}" type="datetimeFigureOut">
              <a:rPr lang="zh-TW" altLang="en-US"/>
              <a:pPr>
                <a:defRPr/>
              </a:pPr>
              <a:t>2015/11/13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B46CD48A-C8E4-4667-8414-0BEB751AD3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610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50D2-7F9C-4920-AA0D-4391A53F02FD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9BD-C165-4763-9344-1391BF2F69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677436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77FF9D4D-4584-49E9-A4AB-D86A482D1DFF}" type="datetimeFigureOut">
              <a:rPr lang="zh-TW" altLang="en-US"/>
              <a:pPr>
                <a:defRPr/>
              </a:pPr>
              <a:t>2015/11/13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8C2AE56B-D682-459E-9BB3-48EE47A4A3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34294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5F7745B7-A9A5-4830-B852-D4BADF5F696C}" type="datetimeFigureOut">
              <a:rPr lang="zh-TW" altLang="en-US"/>
              <a:pPr>
                <a:defRPr/>
              </a:pPr>
              <a:t>2015/11/13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B611EE54-F377-4B8E-931C-FEC18DC164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935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7D052510-3A66-405C-A3B8-426FBE01FB1C}" type="datetimeFigureOut">
              <a:rPr lang="zh-TW" altLang="en-US"/>
              <a:pPr>
                <a:defRPr/>
              </a:pPr>
              <a:t>2015/11/13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F11C9726-822C-41DF-8237-6B7DC9C6BF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6346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A2BCC1FF-3ED9-4B8A-A252-F48F2804A3ED}" type="datetimeFigureOut">
              <a:rPr lang="zh-TW" altLang="en-US"/>
              <a:pPr>
                <a:defRPr/>
              </a:pPr>
              <a:t>2015/11/13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7F913CF7-7100-429E-BEA4-4BB02BB440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9709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A22F2C2C-D367-4FE4-A1C3-982B73FD7D6A}" type="datetimeFigureOut">
              <a:rPr lang="zh-TW" altLang="en-US"/>
              <a:pPr>
                <a:defRPr/>
              </a:pPr>
              <a:t>2015/11/13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ABCAB27C-E6AD-4067-9398-339C95414A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9638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65291865-FA2E-4297-8EA3-814DCD26E02C}" type="datetimeFigureOut">
              <a:rPr lang="zh-TW" altLang="en-US"/>
              <a:pPr>
                <a:defRPr/>
              </a:pPr>
              <a:t>2015/11/13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kumimoji="1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85365840-ABA6-459C-ADFA-C7E15F275B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7772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50D2-7F9C-4920-AA0D-4391A53F02FD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9BD-C165-4763-9344-1391BF2F69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3478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50D2-7F9C-4920-AA0D-4391A53F02FD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9BD-C165-4763-9344-1391BF2F69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5857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50D2-7F9C-4920-AA0D-4391A53F02FD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9BD-C165-4763-9344-1391BF2F69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7122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4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4" y="273056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4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50D2-7F9C-4920-AA0D-4391A53F02FD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9BD-C165-4763-9344-1391BF2F69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2438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50D2-7F9C-4920-AA0D-4391A53F02FD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9BD-C165-4763-9344-1391BF2F69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6658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0D2-7F9C-4920-AA0D-4391A53F02FD}" type="datetimeFigureOut">
              <a:rPr lang="zh-TW" altLang="en-US" smtClean="0"/>
              <a:pPr/>
              <a:t>2015/11/13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719BD-C165-4763-9344-1391BF2F69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6226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84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816F70A-2010-4480-B8E5-4C66B4F0564F}" type="slidenum">
              <a:rPr kumimoji="1" lang="en-US" altLang="zh-TW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35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ill Sans MT" pitchFamily="34" charset="0"/>
          <a:ea typeface="華康中圓體" pitchFamily="49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ill Sans MT" pitchFamily="34" charset="0"/>
          <a:ea typeface="華康中圓體" pitchFamily="49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ill Sans MT" pitchFamily="34" charset="0"/>
          <a:ea typeface="華康中圓體" pitchFamily="49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ill Sans MT" pitchFamily="34" charset="0"/>
          <a:ea typeface="華康中圓體" pitchFamily="49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5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4F7A37-220F-4B7D-96A8-7B079D474A18}" type="slidenum">
              <a:rPr kumimoji="1" lang="en-US" altLang="zh-TW"/>
              <a:pPr fontAlgn="base"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28206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411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95300" y="1600205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FE418C7C-51A0-45AC-8605-AF0337EA5C38}" type="datetimeFigureOut">
              <a:rPr lang="zh-TW" altLang="en-US"/>
              <a:pPr>
                <a:defRPr/>
              </a:pPr>
              <a:t>2015/11/13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A40CF7C9-FD9E-4188-9C81-55A59DCFDB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1360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6627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7"/>
            <a:ext cx="9906000" cy="6619875"/>
          </a:xfrm>
        </p:spPr>
      </p:pic>
    </p:spTree>
    <p:extLst>
      <p:ext uri="{BB962C8B-B14F-4D97-AF65-F5344CB8AC3E}">
        <p14:creationId xmlns:p14="http://schemas.microsoft.com/office/powerpoint/2010/main" xmlns="" val="42247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校歌\DSC_0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6450" y="-103188"/>
            <a:ext cx="11312791" cy="698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內容版面配置區 2"/>
          <p:cNvSpPr>
            <a:spLocks noGrp="1"/>
          </p:cNvSpPr>
          <p:nvPr>
            <p:ph idx="1"/>
          </p:nvPr>
        </p:nvSpPr>
        <p:spPr>
          <a:xfrm>
            <a:off x="271731" y="0"/>
            <a:ext cx="7412302" cy="3124200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zh-TW" altLang="en-US" sz="4800" smtClean="0">
                <a:latin typeface="Adobe 繁黑體 Std B" pitchFamily="34" charset="-120"/>
                <a:ea typeface="Adobe 繁黑體 Std B" pitchFamily="34" charset="-120"/>
              </a:rPr>
              <a:t>學以致用   修齊治平</a:t>
            </a:r>
            <a:endParaRPr lang="en-US" altLang="zh-TW" sz="480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zh-TW" altLang="en-US" sz="4800" smtClean="0">
                <a:latin typeface="Adobe 繁黑體 Std B" pitchFamily="34" charset="-120"/>
                <a:ea typeface="Adobe 繁黑體 Std B" pitchFamily="34" charset="-120"/>
              </a:rPr>
              <a:t>百年大計   錦繡前程</a:t>
            </a:r>
          </a:p>
        </p:txBody>
      </p:sp>
    </p:spTree>
    <p:extLst>
      <p:ext uri="{BB962C8B-B14F-4D97-AF65-F5344CB8AC3E}">
        <p14:creationId xmlns:p14="http://schemas.microsoft.com/office/powerpoint/2010/main" xmlns="" val="23616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校歌\20121225_114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" y="6350"/>
            <a:ext cx="557728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65037" y="6079"/>
            <a:ext cx="4640965" cy="4750457"/>
          </a:xfrm>
          <a:ln>
            <a:miter lim="800000"/>
            <a:headEnd/>
            <a:tailEnd/>
          </a:ln>
          <a:extLst/>
        </p:spPr>
        <p:txBody>
          <a:bodyPr rtlCol="0" anchor="ctr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學以致用</a:t>
            </a:r>
            <a:endParaRPr lang="en-US" altLang="zh-TW" sz="4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修齊治平</a:t>
            </a:r>
            <a:endParaRPr lang="en-US" altLang="zh-TW" sz="4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百年大計</a:t>
            </a:r>
            <a:endParaRPr lang="en-US" altLang="zh-TW" sz="4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錦繡前程</a:t>
            </a:r>
            <a:endParaRPr lang="zh-TW" alt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9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64768" y="2564906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104</a:t>
            </a:r>
            <a:r>
              <a:rPr kumimoji="1"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學年度 成年禮</a:t>
            </a:r>
            <a:endParaRPr kumimoji="1"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dist"/>
            <a:r>
              <a:rPr kumimoji="1"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幹部訓練 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3" name="Picture 1" descr="I:\0-生活輔導組\其他單位\校牧室\成年禮\941109_成年禮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4581128"/>
            <a:ext cx="2706539" cy="2031128"/>
          </a:xfrm>
          <a:prstGeom prst="rect">
            <a:avLst/>
          </a:prstGeom>
          <a:noFill/>
        </p:spPr>
      </p:pic>
      <p:pic>
        <p:nvPicPr>
          <p:cNvPr id="3074" name="Picture 2" descr="I:\0-生活輔導組\其他單位\校牧室\成年禮\AD-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808" y="4581128"/>
            <a:ext cx="3938673" cy="1944216"/>
          </a:xfrm>
          <a:prstGeom prst="rect">
            <a:avLst/>
          </a:prstGeom>
          <a:noFill/>
        </p:spPr>
      </p:pic>
      <p:pic>
        <p:nvPicPr>
          <p:cNvPr id="3075" name="Picture 3" descr="I:\0-生活輔導組\其他單位\校牧室\成年禮\hqdefaul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496" y="2492896"/>
            <a:ext cx="2114331" cy="1585748"/>
          </a:xfrm>
          <a:prstGeom prst="rect">
            <a:avLst/>
          </a:prstGeom>
          <a:noFill/>
        </p:spPr>
      </p:pic>
      <p:pic>
        <p:nvPicPr>
          <p:cNvPr id="3076" name="Picture 4" descr="I:\0-生活輔導組\其他單位\校牧室\成年禮\hqdefault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7258" y="4581128"/>
            <a:ext cx="2402363" cy="1945788"/>
          </a:xfrm>
          <a:prstGeom prst="rect">
            <a:avLst/>
          </a:prstGeom>
          <a:noFill/>
        </p:spPr>
      </p:pic>
      <p:pic>
        <p:nvPicPr>
          <p:cNvPr id="3077" name="Picture 5" descr="I:\0-生活輔導組\其他單位\校牧室\成年禮\hqdefault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3282" y="2491324"/>
            <a:ext cx="2114331" cy="1585748"/>
          </a:xfrm>
          <a:prstGeom prst="rect">
            <a:avLst/>
          </a:prstGeom>
          <a:noFill/>
        </p:spPr>
      </p:pic>
      <p:pic>
        <p:nvPicPr>
          <p:cNvPr id="3078" name="Picture 6" descr="I:\0-生活輔導組\其他單位\校牧室\成年禮\hqdefault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6496" y="260648"/>
            <a:ext cx="2160240" cy="1620180"/>
          </a:xfrm>
          <a:prstGeom prst="rect">
            <a:avLst/>
          </a:prstGeom>
          <a:noFill/>
        </p:spPr>
      </p:pic>
      <p:pic>
        <p:nvPicPr>
          <p:cNvPr id="3079" name="Picture 7" descr="I:\0-生活輔導組\其他單位\校牧室\成年禮\hqdefaul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92760" y="260648"/>
            <a:ext cx="2160240" cy="1620180"/>
          </a:xfrm>
          <a:prstGeom prst="rect">
            <a:avLst/>
          </a:prstGeom>
          <a:noFill/>
        </p:spPr>
      </p:pic>
      <p:pic>
        <p:nvPicPr>
          <p:cNvPr id="3080" name="Picture 8" descr="I:\0-生活輔導組\其他單位\校牧室\成年禮\201311-07-PIC-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97016" y="260652"/>
            <a:ext cx="2160240" cy="1620181"/>
          </a:xfrm>
          <a:prstGeom prst="rect">
            <a:avLst/>
          </a:prstGeom>
          <a:noFill/>
        </p:spPr>
      </p:pic>
      <p:pic>
        <p:nvPicPr>
          <p:cNvPr id="3081" name="Picture 9" descr="I:\0-生活輔導組\其他單位\校牧室\成年禮\201311-07-PIC-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01272" y="260652"/>
            <a:ext cx="2160240" cy="1620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59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00472" y="223480"/>
            <a:ext cx="95050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104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學年度 成年禮 預備事項班級代表訓練重點</a:t>
            </a:r>
            <a:endParaRPr kumimoji="1" lang="en-US" altLang="zh-TW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1.</a:t>
            </a: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參加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11/4(</a:t>
            </a: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三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中午領帶訓練，並回班上宣導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11/18(</a:t>
            </a: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三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當天全班襯衫、領帶衣裝整齊出席成年禮，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 </a:t>
            </a: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無故不出席者記過處分。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確認場內及場外負責同學。班代負責帶領全班至會場。分工如下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: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99330" y="1916832"/>
          <a:ext cx="8990177" cy="4320480"/>
        </p:xfrm>
        <a:graphic>
          <a:graphicData uri="http://schemas.openxmlformats.org/drawingml/2006/table">
            <a:tbl>
              <a:tblPr/>
              <a:tblGrid>
                <a:gridCol w="2952239"/>
                <a:gridCol w="3354515"/>
                <a:gridCol w="2683423"/>
              </a:tblGrid>
              <a:tr h="576064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班代</a:t>
                      </a: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02226" marR="10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內場同學</a:t>
                      </a: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02226" marR="10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外場同學</a:t>
                      </a: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02226" marR="10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4441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公布成年禮服裝資訊，協助同學學會打領帶。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成年禮彩排後，拿到全班的領帶，回去發放全班。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拿服務吊牌，發給班上服務同學。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成年禮當天帶領全班至集合位置</a:t>
                      </a:r>
                      <a:r>
                        <a:rPr lang="en-US" sz="18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(14:50</a:t>
                      </a: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集合結束</a:t>
                      </a:r>
                      <a:r>
                        <a:rPr lang="en-US" sz="18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r>
                        <a:rPr lang="zh-TW" altLang="zh-TW" sz="18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。</a:t>
                      </a: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維持班上秩序，點名出缺席。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獻花給班</a:t>
                      </a:r>
                      <a:r>
                        <a:rPr lang="zh-TW" sz="18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導</a:t>
                      </a:r>
                      <a:r>
                        <a:rPr lang="zh-TW" altLang="zh-TW" sz="1800" kern="100" dirty="0" smtClea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。</a:t>
                      </a: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02226" marR="10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協助同學學會打領帶。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確認會場座位，安排導師、班代、家長出席同學坐在前面。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總控家長花束名單</a:t>
                      </a:r>
                      <a:r>
                        <a:rPr lang="en-US" sz="18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</a:t>
                      </a: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校牧室提供</a:t>
                      </a:r>
                      <a:r>
                        <a:rPr lang="en-US" sz="18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)</a:t>
                      </a: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，將花給家長有來的同學。家長有報名沒來或家長沒報名有來請向校牧室反應人數。</a:t>
                      </a:r>
                      <a:r>
                        <a:rPr lang="en-US" sz="18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</a:t>
                      </a:r>
                      <a:r>
                        <a:rPr lang="zh-TW" sz="18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請注意獻花是否分學院兩梯次進行</a:t>
                      </a:r>
                      <a:r>
                        <a:rPr lang="en-US" sz="18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!)</a:t>
                      </a: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協助端紅酒至班上，一人一杯。</a:t>
                      </a:r>
                    </a:p>
                  </a:txBody>
                  <a:tcPr marL="102226" marR="10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協助同學學會打領帶。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成年禮當天持班級牌，走在班級最前方。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確認班級會場座位。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掌握時間帶領班級坐定就位。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協助端紅酒至班上，一人一杯。</a:t>
                      </a:r>
                    </a:p>
                  </a:txBody>
                  <a:tcPr marL="102226" marR="10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5599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字方塊 32"/>
          <p:cNvSpPr txBox="1"/>
          <p:nvPr/>
        </p:nvSpPr>
        <p:spPr>
          <a:xfrm>
            <a:off x="2576738" y="2492900"/>
            <a:ext cx="4536505" cy="31700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進場序：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          ①電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資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學院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                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          ②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工學院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          ③商管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學院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         ④人文學院</a:t>
            </a: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593474" y="487754"/>
            <a:ext cx="6708075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聖約翰科技大學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學年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成年禮排隊區域及進場順序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7473285" y="1052741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(</a:t>
            </a:r>
            <a:r>
              <a:rPr lang="zh-TW" altLang="en-US" sz="1400" dirty="0" smtClean="0"/>
              <a:t>晴天</a:t>
            </a:r>
            <a:r>
              <a:rPr lang="en-US" altLang="zh-TW" sz="1400" dirty="0" smtClean="0"/>
              <a:t>)</a:t>
            </a:r>
            <a:endParaRPr lang="zh-TW" altLang="en-US" sz="14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5117255" y="1838572"/>
            <a:ext cx="4272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/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各班於進入會場過成年門前，請將領帶繫好。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9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19"/>
          <p:cNvGrpSpPr/>
          <p:nvPr/>
        </p:nvGrpSpPr>
        <p:grpSpPr>
          <a:xfrm>
            <a:off x="1366882" y="144144"/>
            <a:ext cx="7186518" cy="6165176"/>
            <a:chOff x="1700808" y="4953000"/>
            <a:chExt cx="3427809" cy="3168352"/>
          </a:xfrm>
        </p:grpSpPr>
        <p:sp>
          <p:nvSpPr>
            <p:cNvPr id="4" name="矩形 3"/>
            <p:cNvSpPr/>
            <p:nvPr/>
          </p:nvSpPr>
          <p:spPr>
            <a:xfrm>
              <a:off x="1844824" y="4953000"/>
              <a:ext cx="2880320" cy="31683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altLang="zh-TW" sz="2000" b="1" u="sng" dirty="0" smtClean="0">
                <a:latin typeface="標楷體" pitchFamily="65" charset="-120"/>
                <a:ea typeface="標楷體" pitchFamily="65" charset="-120"/>
              </a:endParaRPr>
            </a:p>
            <a:p>
              <a:endParaRPr lang="en-US" altLang="zh-TW" sz="2000" b="1" u="sng" dirty="0">
                <a:latin typeface="標楷體" pitchFamily="65" charset="-120"/>
                <a:ea typeface="標楷體" pitchFamily="65" charset="-120"/>
              </a:endParaRPr>
            </a:p>
            <a:p>
              <a:endParaRPr lang="en-US" altLang="zh-TW" sz="2000" b="1" u="sng" dirty="0" smtClean="0">
                <a:latin typeface="標楷體" pitchFamily="65" charset="-120"/>
                <a:ea typeface="標楷體" pitchFamily="65" charset="-120"/>
              </a:endParaRPr>
            </a:p>
            <a:p>
              <a:endParaRPr lang="en-US" altLang="zh-TW" sz="2000" b="1" u="sng" dirty="0">
                <a:latin typeface="標楷體" pitchFamily="65" charset="-120"/>
                <a:ea typeface="標楷體" pitchFamily="65" charset="-120"/>
              </a:endParaRPr>
            </a:p>
            <a:p>
              <a:endParaRPr lang="en-US" altLang="zh-TW" sz="2000" b="1" u="sng" dirty="0" smtClean="0">
                <a:latin typeface="標楷體" pitchFamily="65" charset="-120"/>
                <a:ea typeface="標楷體" pitchFamily="65" charset="-120"/>
              </a:endParaRPr>
            </a:p>
            <a:p>
              <a:endParaRPr lang="en-US" altLang="zh-TW" sz="2000" b="1" u="sng" dirty="0">
                <a:latin typeface="標楷體" pitchFamily="65" charset="-120"/>
                <a:ea typeface="標楷體" pitchFamily="65" charset="-120"/>
              </a:endParaRPr>
            </a:p>
            <a:p>
              <a:endParaRPr lang="en-US" altLang="zh-TW" sz="2000" b="1" u="sng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/>
              <a:endParaRPr lang="zh-TW" altLang="en-US" sz="20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2349630" y="4953000"/>
              <a:ext cx="1892724" cy="3600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/>
                <a:t>健身教室              衛保組</a:t>
              </a:r>
              <a:endParaRPr lang="zh-TW" altLang="en-US" sz="2000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2344597" y="7768037"/>
              <a:ext cx="1853374" cy="34258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2000" dirty="0" smtClean="0"/>
                <a:t>     課指組</a:t>
              </a:r>
              <a:endParaRPr lang="zh-TW" altLang="en-US" sz="20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4680432" y="5385048"/>
              <a:ext cx="89424" cy="5481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/>
                <a:t>大門</a:t>
              </a:r>
              <a:endParaRPr lang="zh-TW" altLang="en-US" sz="2000" b="1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4680432" y="7264795"/>
              <a:ext cx="89424" cy="5481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/>
                <a:t>側門</a:t>
              </a:r>
              <a:endParaRPr lang="en-US" altLang="zh-TW" sz="2000" b="1" dirty="0" smtClean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700808" y="5409288"/>
              <a:ext cx="171312" cy="5481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/>
                <a:t>二樓後門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3796991" y="6033120"/>
              <a:ext cx="914170" cy="116343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/>
                <a:t>休健系辦</a:t>
              </a:r>
              <a:endParaRPr lang="en-US" altLang="zh-TW" sz="2000" dirty="0" smtClean="0"/>
            </a:p>
            <a:p>
              <a:pPr algn="ctr"/>
              <a:endParaRPr lang="en-US" altLang="zh-TW" sz="2000" dirty="0"/>
            </a:p>
            <a:p>
              <a:pPr algn="ctr"/>
              <a:endParaRPr lang="en-US" altLang="zh-TW" sz="2000" dirty="0" smtClean="0"/>
            </a:p>
            <a:p>
              <a:pPr algn="ctr"/>
              <a:endParaRPr lang="en-US" altLang="zh-TW" sz="2000" dirty="0"/>
            </a:p>
            <a:p>
              <a:pPr algn="ctr"/>
              <a:r>
                <a:rPr lang="zh-TW" altLang="en-US" sz="2000" dirty="0" smtClean="0"/>
                <a:t>書城</a:t>
              </a:r>
              <a:endParaRPr lang="zh-TW" altLang="en-US" sz="20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4858587" y="5244472"/>
              <a:ext cx="270030" cy="7886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/>
                <a:t>外樓梯</a:t>
              </a:r>
              <a:endParaRPr lang="zh-TW" altLang="en-US" sz="20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246125" y="4953000"/>
              <a:ext cx="465286" cy="2914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/>
                <a:t>樓梯</a:t>
              </a:r>
              <a:endParaRPr lang="zh-TW" altLang="en-US" sz="20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853069" y="4957511"/>
              <a:ext cx="485927" cy="2914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/>
                <a:t>樓梯</a:t>
              </a:r>
              <a:endParaRPr lang="zh-TW" altLang="en-US" sz="20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1853068" y="7814869"/>
              <a:ext cx="481645" cy="2914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/>
                <a:t>樓梯</a:t>
              </a:r>
              <a:endParaRPr lang="zh-TW" altLang="en-US" sz="20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4208604" y="7821412"/>
              <a:ext cx="500956" cy="2914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/>
                <a:t>樓梯</a:t>
              </a:r>
              <a:endParaRPr lang="zh-TW" altLang="en-US" sz="20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1853070" y="5889462"/>
              <a:ext cx="855850" cy="116343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/>
                <a:t>韻律教室</a:t>
              </a:r>
              <a:endParaRPr lang="en-US" altLang="zh-TW" sz="2000" dirty="0" smtClean="0"/>
            </a:p>
            <a:p>
              <a:pPr algn="ctr"/>
              <a:endParaRPr lang="en-US" altLang="zh-TW" sz="2000" dirty="0"/>
            </a:p>
            <a:p>
              <a:pPr algn="ctr"/>
              <a:endParaRPr lang="en-US" altLang="zh-TW" sz="2000" dirty="0" smtClean="0"/>
            </a:p>
            <a:p>
              <a:pPr algn="ctr"/>
              <a:endParaRPr lang="en-US" altLang="zh-TW" sz="2000" dirty="0" smtClean="0"/>
            </a:p>
            <a:p>
              <a:pPr algn="ctr"/>
              <a:r>
                <a:rPr lang="zh-TW" altLang="en-US" sz="2000" dirty="0" smtClean="0"/>
                <a:t>倬雲廳</a:t>
              </a:r>
              <a:endParaRPr lang="zh-TW" altLang="en-US" sz="2000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808358" y="7251147"/>
              <a:ext cx="89424" cy="5481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/>
                <a:t>後門</a:t>
              </a:r>
              <a:endParaRPr lang="en-US" altLang="zh-TW" sz="2000" b="1" dirty="0" smtClean="0"/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8841434" y="908720"/>
            <a:ext cx="902811" cy="16004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sz="1400" b="1" dirty="0" smtClean="0">
                <a:latin typeface="華康中圓體" pitchFamily="49" charset="-120"/>
                <a:ea typeface="華康中圓體" pitchFamily="49" charset="-120"/>
              </a:rPr>
              <a:t>資</a:t>
            </a:r>
            <a:r>
              <a:rPr lang="zh-TW" altLang="en-US" sz="1400" b="1" dirty="0">
                <a:latin typeface="華康中圓體" pitchFamily="49" charset="-120"/>
                <a:ea typeface="華康中圓體" pitchFamily="49" charset="-120"/>
              </a:rPr>
              <a:t>通</a:t>
            </a:r>
            <a:r>
              <a:rPr lang="zh-TW" altLang="en-US" sz="1400" b="1" dirty="0" smtClean="0">
                <a:latin typeface="華康中圓體" pitchFamily="49" charset="-120"/>
                <a:ea typeface="華康中圓體" pitchFamily="49" charset="-120"/>
              </a:rPr>
              <a:t>一</a:t>
            </a:r>
            <a:r>
              <a:rPr lang="zh-TW" altLang="en-US" sz="1400" b="1" dirty="0">
                <a:latin typeface="華康中圓體" pitchFamily="49" charset="-120"/>
                <a:ea typeface="華康中圓體" pitchFamily="49" charset="-120"/>
              </a:rPr>
              <a:t>真</a:t>
            </a:r>
            <a:endParaRPr lang="en-US" altLang="zh-TW" sz="1400" b="1" dirty="0"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en-US" sz="1400" b="1" dirty="0" smtClean="0">
                <a:latin typeface="華康中圓體" pitchFamily="49" charset="-120"/>
                <a:ea typeface="華康中圓體" pitchFamily="49" charset="-120"/>
              </a:rPr>
              <a:t>電子</a:t>
            </a:r>
            <a:r>
              <a:rPr lang="zh-TW" altLang="en-US" sz="1400" b="1" dirty="0">
                <a:latin typeface="華康中圓體" pitchFamily="49" charset="-120"/>
                <a:ea typeface="華康中圓體" pitchFamily="49" charset="-120"/>
              </a:rPr>
              <a:t>一</a:t>
            </a:r>
            <a:r>
              <a:rPr lang="zh-TW" altLang="en-US" sz="1400" b="1" dirty="0" smtClean="0">
                <a:latin typeface="華康中圓體" pitchFamily="49" charset="-120"/>
                <a:ea typeface="華康中圓體" pitchFamily="49" charset="-120"/>
              </a:rPr>
              <a:t>真</a:t>
            </a:r>
            <a:endParaRPr lang="en-US" altLang="zh-TW" sz="1400" b="1" dirty="0" smtClean="0"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en-US" sz="1400" b="1" dirty="0" smtClean="0">
                <a:solidFill>
                  <a:prstClr val="black"/>
                </a:solidFill>
                <a:latin typeface="華康中圓體" pitchFamily="49" charset="-120"/>
                <a:ea typeface="華康中圓體" pitchFamily="49" charset="-120"/>
              </a:rPr>
              <a:t>資工一善</a:t>
            </a:r>
            <a:endParaRPr lang="en-US" altLang="zh-TW" sz="1400" b="1" dirty="0" smtClean="0">
              <a:solidFill>
                <a:prstClr val="black"/>
              </a:solidFill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en-US" sz="1400" b="1" dirty="0">
                <a:solidFill>
                  <a:prstClr val="black"/>
                </a:solidFill>
                <a:latin typeface="華康中圓體" pitchFamily="49" charset="-120"/>
                <a:ea typeface="華康中圓體" pitchFamily="49" charset="-120"/>
              </a:rPr>
              <a:t>資工一真</a:t>
            </a:r>
            <a:endParaRPr lang="en-US" altLang="zh-TW" sz="1400" b="1" dirty="0" smtClean="0">
              <a:solidFill>
                <a:prstClr val="black"/>
              </a:solidFill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en-US" sz="1400" b="1" dirty="0" smtClean="0">
                <a:solidFill>
                  <a:prstClr val="black"/>
                </a:solidFill>
                <a:latin typeface="華康中圓體" pitchFamily="49" charset="-120"/>
                <a:ea typeface="華康中圓體" pitchFamily="49" charset="-120"/>
              </a:rPr>
              <a:t>醫護</a:t>
            </a:r>
            <a:r>
              <a:rPr lang="zh-TW" altLang="en-US" sz="1400" b="1" dirty="0">
                <a:solidFill>
                  <a:prstClr val="black"/>
                </a:solidFill>
                <a:latin typeface="華康中圓體" pitchFamily="49" charset="-120"/>
                <a:ea typeface="華康中圓體" pitchFamily="49" charset="-120"/>
              </a:rPr>
              <a:t>一</a:t>
            </a:r>
            <a:r>
              <a:rPr lang="zh-TW" altLang="en-US" sz="1400" b="1" dirty="0" smtClean="0">
                <a:solidFill>
                  <a:prstClr val="black"/>
                </a:solidFill>
                <a:latin typeface="華康中圓體" pitchFamily="49" charset="-120"/>
                <a:ea typeface="華康中圓體" pitchFamily="49" charset="-120"/>
              </a:rPr>
              <a:t>真</a:t>
            </a:r>
            <a:endParaRPr lang="en-US" altLang="zh-TW" sz="1400" b="1" dirty="0" smtClean="0">
              <a:solidFill>
                <a:prstClr val="black"/>
              </a:solidFill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en-US" sz="1400" b="1" dirty="0">
                <a:latin typeface="華康中圓體" pitchFamily="49" charset="-120"/>
                <a:ea typeface="華康中圓體" pitchFamily="49" charset="-120"/>
              </a:rPr>
              <a:t>電機一</a:t>
            </a:r>
            <a:r>
              <a:rPr lang="zh-TW" altLang="en-US" sz="1400" b="1" dirty="0" smtClean="0">
                <a:latin typeface="華康中圓體" pitchFamily="49" charset="-120"/>
                <a:ea typeface="華康中圓體" pitchFamily="49" charset="-120"/>
              </a:rPr>
              <a:t>善</a:t>
            </a:r>
            <a:endParaRPr lang="en-US" altLang="zh-TW" sz="1400" b="1" dirty="0" smtClean="0"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en-US" sz="1400" b="1" dirty="0" smtClean="0">
                <a:latin typeface="華康中圓體" pitchFamily="49" charset="-120"/>
                <a:ea typeface="華康中圓體" pitchFamily="49" charset="-120"/>
              </a:rPr>
              <a:t>電機一真</a:t>
            </a:r>
            <a:endParaRPr lang="en-US" altLang="zh-TW" sz="1400" b="1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3" name="向右箭號 22"/>
          <p:cNvSpPr/>
          <p:nvPr/>
        </p:nvSpPr>
        <p:spPr>
          <a:xfrm rot="12334825" flipV="1">
            <a:off x="8489201" y="1190205"/>
            <a:ext cx="328355" cy="11070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1" name="向右箭號 30"/>
          <p:cNvSpPr/>
          <p:nvPr/>
        </p:nvSpPr>
        <p:spPr>
          <a:xfrm rot="21406726" flipV="1">
            <a:off x="1068622" y="1133599"/>
            <a:ext cx="319362" cy="15327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3529789" y="5592472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(</a:t>
            </a:r>
            <a:r>
              <a:rPr lang="zh-TW" altLang="en-US" sz="1400" dirty="0" smtClean="0"/>
              <a:t>百齡堂一樓內部</a:t>
            </a:r>
            <a:r>
              <a:rPr lang="en-US" altLang="zh-TW" sz="1400" dirty="0" smtClean="0"/>
              <a:t>)</a:t>
            </a:r>
            <a:endParaRPr lang="zh-TW" altLang="en-US" sz="1400" dirty="0"/>
          </a:p>
        </p:txBody>
      </p:sp>
      <p:sp>
        <p:nvSpPr>
          <p:cNvPr id="34" name="矩形 33"/>
          <p:cNvSpPr/>
          <p:nvPr/>
        </p:nvSpPr>
        <p:spPr>
          <a:xfrm>
            <a:off x="7257254" y="170080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dobe Myungjo Std M"/>
                <a:ea typeface="Adobe Myungjo Std M"/>
              </a:rPr>
              <a:t>①</a:t>
            </a:r>
            <a:endParaRPr lang="zh-TW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848546" y="404664"/>
            <a:ext cx="589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Adobe Myungjo Std M"/>
                <a:ea typeface="Adobe Myungjo Std M"/>
              </a:rPr>
              <a:t>②</a:t>
            </a:r>
            <a:endParaRPr lang="zh-TW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6969225" y="436510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dobe Myungjo Std M"/>
                <a:ea typeface="Adobe Myungjo Std M"/>
              </a:rPr>
              <a:t>③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621356">
            <a:off x="7837847" y="5313724"/>
            <a:ext cx="154209" cy="32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文字方塊 23"/>
          <p:cNvSpPr txBox="1"/>
          <p:nvPr/>
        </p:nvSpPr>
        <p:spPr>
          <a:xfrm>
            <a:off x="8481392" y="4869160"/>
            <a:ext cx="12453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/>
              <a:t>觀光一真</a:t>
            </a:r>
            <a:endParaRPr lang="en-US" altLang="zh-TW" sz="1400" b="1" dirty="0" smtClean="0"/>
          </a:p>
          <a:p>
            <a:r>
              <a:rPr lang="zh-TW" altLang="en-US" sz="1400" b="1" dirty="0"/>
              <a:t>觀光一</a:t>
            </a:r>
            <a:r>
              <a:rPr lang="zh-TW" altLang="en-US" sz="1400" b="1" dirty="0" smtClean="0"/>
              <a:t>善</a:t>
            </a:r>
            <a:endParaRPr lang="en-US" altLang="zh-TW" sz="1400" b="1" dirty="0" smtClean="0"/>
          </a:p>
          <a:p>
            <a:r>
              <a:rPr lang="zh-TW" altLang="en-US" sz="1400" b="1" dirty="0"/>
              <a:t>行流一</a:t>
            </a:r>
            <a:r>
              <a:rPr lang="zh-TW" altLang="en-US" sz="1400" b="1" dirty="0" smtClean="0"/>
              <a:t>真</a:t>
            </a:r>
            <a:endParaRPr lang="en-US" altLang="zh-TW" sz="1400" b="1" dirty="0" smtClean="0"/>
          </a:p>
          <a:p>
            <a:r>
              <a:rPr lang="zh-TW" altLang="en-US" sz="1400" b="1" dirty="0" smtClean="0"/>
              <a:t>資管</a:t>
            </a:r>
            <a:r>
              <a:rPr lang="zh-TW" altLang="en-US" sz="1400" b="1" dirty="0"/>
              <a:t>一</a:t>
            </a:r>
            <a:r>
              <a:rPr lang="zh-TW" altLang="en-US" sz="1400" b="1" dirty="0" smtClean="0"/>
              <a:t>真</a:t>
            </a:r>
            <a:endParaRPr lang="en-US" altLang="zh-TW" sz="1400" b="1" dirty="0" smtClean="0"/>
          </a:p>
          <a:p>
            <a:r>
              <a:rPr lang="zh-TW" altLang="en-US" sz="1400" b="1" dirty="0"/>
              <a:t>時尚一</a:t>
            </a:r>
            <a:r>
              <a:rPr lang="zh-TW" altLang="en-US" sz="1400" b="1" dirty="0" smtClean="0"/>
              <a:t>真</a:t>
            </a:r>
            <a:endParaRPr lang="en-US" altLang="zh-TW" sz="1400" b="1" dirty="0" smtClean="0"/>
          </a:p>
          <a:p>
            <a:r>
              <a:rPr lang="zh-TW" altLang="en-US" sz="1400" b="1" dirty="0"/>
              <a:t>企管一真</a:t>
            </a:r>
          </a:p>
          <a:p>
            <a:endParaRPr lang="en-US" altLang="zh-TW" sz="1400" b="1" dirty="0" smtClean="0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16246">
            <a:off x="8150893" y="5285378"/>
            <a:ext cx="348670" cy="17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文字方塊 26"/>
          <p:cNvSpPr txBox="1"/>
          <p:nvPr/>
        </p:nvSpPr>
        <p:spPr>
          <a:xfrm>
            <a:off x="89753" y="764704"/>
            <a:ext cx="9028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prstClr val="black"/>
                </a:solidFill>
                <a:latin typeface="華康仿宋體W2" pitchFamily="49" charset="-120"/>
                <a:ea typeface="華康仿宋體W2" pitchFamily="49" charset="-120"/>
              </a:rPr>
              <a:t>工管一真</a:t>
            </a:r>
            <a:endParaRPr lang="en-US" altLang="zh-TW" sz="1400" b="1" dirty="0">
              <a:solidFill>
                <a:prstClr val="black"/>
              </a:solidFill>
              <a:latin typeface="華康仿宋體W2" pitchFamily="49" charset="-120"/>
              <a:ea typeface="華康仿宋體W2" pitchFamily="49" charset="-120"/>
            </a:endParaRPr>
          </a:p>
          <a:p>
            <a:r>
              <a:rPr lang="zh-TW" altLang="en-US" sz="1400" b="1" dirty="0">
                <a:solidFill>
                  <a:prstClr val="black"/>
                </a:solidFill>
                <a:latin typeface="華康仿宋體W2" pitchFamily="49" charset="-120"/>
                <a:ea typeface="華康仿宋體W2" pitchFamily="49" charset="-120"/>
              </a:rPr>
              <a:t>創設一善</a:t>
            </a:r>
            <a:endParaRPr lang="en-US" altLang="zh-TW" sz="1400" b="1" dirty="0">
              <a:solidFill>
                <a:prstClr val="black"/>
              </a:solidFill>
              <a:latin typeface="華康仿宋體W2" pitchFamily="49" charset="-120"/>
              <a:ea typeface="華康仿宋體W2" pitchFamily="49" charset="-120"/>
            </a:endParaRPr>
          </a:p>
          <a:p>
            <a:pPr lvl="0"/>
            <a:r>
              <a:rPr lang="zh-TW" altLang="en-US" sz="1400" b="1" dirty="0">
                <a:solidFill>
                  <a:prstClr val="black"/>
                </a:solidFill>
                <a:latin typeface="華康仿宋體W2" pitchFamily="49" charset="-120"/>
                <a:ea typeface="華康仿宋體W2" pitchFamily="49" charset="-120"/>
              </a:rPr>
              <a:t>創設一</a:t>
            </a:r>
            <a:r>
              <a:rPr lang="zh-TW" altLang="en-US" sz="1400" b="1" dirty="0" smtClean="0">
                <a:solidFill>
                  <a:prstClr val="black"/>
                </a:solidFill>
                <a:latin typeface="華康仿宋體W2" pitchFamily="49" charset="-120"/>
                <a:ea typeface="華康仿宋體W2" pitchFamily="49" charset="-120"/>
              </a:rPr>
              <a:t>真</a:t>
            </a:r>
            <a:endParaRPr lang="en-US" altLang="zh-TW" sz="1400" b="1" dirty="0">
              <a:latin typeface="華康仿宋體W2" pitchFamily="49" charset="-120"/>
              <a:ea typeface="華康仿宋體W2" pitchFamily="49" charset="-120"/>
            </a:endParaRPr>
          </a:p>
          <a:p>
            <a:r>
              <a:rPr lang="zh-TW" altLang="en-US" sz="1400" b="1" dirty="0">
                <a:latin typeface="華康仿宋體W2" pitchFamily="49" charset="-120"/>
                <a:ea typeface="華康仿宋體W2" pitchFamily="49" charset="-120"/>
              </a:rPr>
              <a:t>機械一</a:t>
            </a:r>
            <a:r>
              <a:rPr lang="zh-TW" altLang="en-US" sz="1400" b="1" dirty="0" smtClean="0">
                <a:latin typeface="華康仿宋體W2" pitchFamily="49" charset="-120"/>
                <a:ea typeface="華康仿宋體W2" pitchFamily="49" charset="-120"/>
              </a:rPr>
              <a:t>真</a:t>
            </a:r>
            <a:endParaRPr lang="en-US" altLang="zh-TW" sz="1400" b="1" dirty="0" smtClean="0">
              <a:latin typeface="華康仿宋體W2" pitchFamily="49" charset="-120"/>
              <a:ea typeface="華康仿宋體W2" pitchFamily="49" charset="-120"/>
            </a:endParaRPr>
          </a:p>
          <a:p>
            <a:endParaRPr lang="en-US" altLang="zh-TW" sz="1400" b="1" dirty="0" smtClean="0">
              <a:solidFill>
                <a:prstClr val="black"/>
              </a:solidFill>
              <a:latin typeface="華康仿宋體W2" pitchFamily="49" charset="-120"/>
              <a:ea typeface="華康仿宋體W2" pitchFamily="49" charset="-120"/>
            </a:endParaRPr>
          </a:p>
          <a:p>
            <a:r>
              <a:rPr lang="zh-TW" altLang="en-US" sz="1400" b="1" dirty="0" smtClean="0">
                <a:solidFill>
                  <a:prstClr val="black"/>
                </a:solidFill>
                <a:latin typeface="華康仿宋體W2" pitchFamily="49" charset="-120"/>
                <a:ea typeface="華康仿宋體W2" pitchFamily="49" charset="-120"/>
              </a:rPr>
              <a:t>應</a:t>
            </a:r>
            <a:r>
              <a:rPr lang="zh-TW" altLang="en-US" sz="1400" b="1" dirty="0">
                <a:solidFill>
                  <a:prstClr val="black"/>
                </a:solidFill>
                <a:latin typeface="華康仿宋體W2" pitchFamily="49" charset="-120"/>
                <a:ea typeface="華康仿宋體W2" pitchFamily="49" charset="-120"/>
              </a:rPr>
              <a:t>英一</a:t>
            </a:r>
            <a:r>
              <a:rPr lang="zh-TW" altLang="en-US" sz="1400" b="1" dirty="0" smtClean="0">
                <a:solidFill>
                  <a:prstClr val="black"/>
                </a:solidFill>
                <a:latin typeface="華康仿宋體W2" pitchFamily="49" charset="-120"/>
                <a:ea typeface="華康仿宋體W2" pitchFamily="49" charset="-120"/>
              </a:rPr>
              <a:t>真</a:t>
            </a:r>
            <a:endParaRPr lang="en-US" altLang="zh-TW" sz="1400" b="1" dirty="0" smtClean="0">
              <a:solidFill>
                <a:prstClr val="black"/>
              </a:solidFill>
              <a:latin typeface="華康仿宋體W2" pitchFamily="49" charset="-120"/>
              <a:ea typeface="華康仿宋體W2" pitchFamily="49" charset="-120"/>
            </a:endParaRPr>
          </a:p>
          <a:p>
            <a:r>
              <a:rPr lang="zh-TW" altLang="en-US" sz="1400" b="1" dirty="0">
                <a:solidFill>
                  <a:prstClr val="black"/>
                </a:solidFill>
                <a:latin typeface="華康仿宋體W2" pitchFamily="49" charset="-120"/>
                <a:ea typeface="華康仿宋體W2" pitchFamily="49" charset="-120"/>
              </a:rPr>
              <a:t>數位一</a:t>
            </a:r>
            <a:r>
              <a:rPr lang="zh-TW" altLang="en-US" sz="1400" b="1" dirty="0" smtClean="0">
                <a:solidFill>
                  <a:prstClr val="black"/>
                </a:solidFill>
                <a:latin typeface="華康仿宋體W2" pitchFamily="49" charset="-120"/>
                <a:ea typeface="華康仿宋體W2" pitchFamily="49" charset="-120"/>
              </a:rPr>
              <a:t>真</a:t>
            </a:r>
            <a:endParaRPr lang="en-US" altLang="zh-TW" sz="1400" b="1" dirty="0" smtClean="0">
              <a:solidFill>
                <a:prstClr val="black"/>
              </a:solidFill>
              <a:latin typeface="華康仿宋體W2" pitchFamily="49" charset="-120"/>
              <a:ea typeface="華康仿宋體W2" pitchFamily="49" charset="-120"/>
            </a:endParaRPr>
          </a:p>
          <a:p>
            <a:r>
              <a:rPr lang="zh-TW" altLang="en-US" sz="1400" b="1" dirty="0">
                <a:solidFill>
                  <a:prstClr val="black"/>
                </a:solidFill>
                <a:latin typeface="華康仿宋體W2" pitchFamily="49" charset="-120"/>
                <a:ea typeface="華康仿宋體W2" pitchFamily="49" charset="-120"/>
              </a:rPr>
              <a:t>休健一</a:t>
            </a:r>
            <a:r>
              <a:rPr lang="zh-TW" altLang="en-US" sz="1400" b="1" dirty="0" smtClean="0">
                <a:solidFill>
                  <a:prstClr val="black"/>
                </a:solidFill>
                <a:latin typeface="華康仿宋體W2" pitchFamily="49" charset="-120"/>
                <a:ea typeface="華康仿宋體W2" pitchFamily="49" charset="-120"/>
              </a:rPr>
              <a:t>善</a:t>
            </a:r>
            <a:endParaRPr lang="en-US" altLang="zh-TW" sz="1400" b="1" dirty="0" smtClean="0">
              <a:solidFill>
                <a:prstClr val="black"/>
              </a:solidFill>
              <a:latin typeface="華康仿宋體W2" pitchFamily="49" charset="-120"/>
              <a:ea typeface="華康仿宋體W2" pitchFamily="49" charset="-120"/>
            </a:endParaRPr>
          </a:p>
          <a:p>
            <a:r>
              <a:rPr lang="zh-TW" altLang="en-US" sz="1400" b="1" dirty="0">
                <a:solidFill>
                  <a:prstClr val="black"/>
                </a:solidFill>
                <a:latin typeface="華康仿宋體W2" pitchFamily="49" charset="-120"/>
                <a:ea typeface="華康仿宋體W2" pitchFamily="49" charset="-120"/>
              </a:rPr>
              <a:t>休</a:t>
            </a:r>
            <a:r>
              <a:rPr lang="zh-TW" altLang="en-US" sz="1400" b="1" dirty="0" smtClean="0">
                <a:solidFill>
                  <a:prstClr val="black"/>
                </a:solidFill>
                <a:latin typeface="華康仿宋體W2" pitchFamily="49" charset="-120"/>
                <a:ea typeface="華康仿宋體W2" pitchFamily="49" charset="-120"/>
              </a:rPr>
              <a:t>健一真</a:t>
            </a:r>
            <a:endParaRPr lang="en-US" altLang="zh-TW" sz="1400" b="1" dirty="0">
              <a:solidFill>
                <a:prstClr val="black"/>
              </a:solidFill>
              <a:latin typeface="華康仿宋體W2" pitchFamily="49" charset="-120"/>
              <a:ea typeface="華康仿宋體W2" pitchFamily="49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0512" y="2852936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 ④</a:t>
            </a:r>
          </a:p>
        </p:txBody>
      </p:sp>
    </p:spTree>
    <p:extLst>
      <p:ext uri="{BB962C8B-B14F-4D97-AF65-F5344CB8AC3E}">
        <p14:creationId xmlns:p14="http://schemas.microsoft.com/office/powerpoint/2010/main" xmlns="" val="11559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486026" y="981075"/>
            <a:ext cx="76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729" y="764704"/>
            <a:ext cx="2144688" cy="15567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576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標楷體"/>
                <a:ea typeface="標楷體"/>
              </a:rPr>
              <a:t>＊請各教官與校安人員於典禮進行時至各系收取點名單</a:t>
            </a:r>
            <a:r>
              <a:rPr lang="zh-TW" altLang="en-US" sz="1400" b="0" i="0" u="none" strike="noStrike" baseline="0" dirty="0" smtClean="0">
                <a:solidFill>
                  <a:srgbClr val="000000"/>
                </a:solidFill>
                <a:latin typeface="標楷體"/>
                <a:ea typeface="標楷體"/>
              </a:rPr>
              <a:t>。</a:t>
            </a:r>
            <a:endParaRPr lang="en-US" altLang="zh-TW" sz="1400" b="0" i="0" u="none" strike="noStrike" baseline="0" dirty="0" smtClean="0">
              <a:solidFill>
                <a:srgbClr val="000000"/>
              </a:solidFill>
              <a:latin typeface="標楷體"/>
              <a:ea typeface="標楷體"/>
            </a:endParaRPr>
          </a:p>
          <a:p>
            <a:pPr algn="l" rtl="0">
              <a:defRPr sz="1000"/>
            </a:pPr>
            <a:endParaRPr lang="zh-TW" altLang="en-US" sz="1400" b="0" i="0" u="none" strike="noStrike" baseline="0" dirty="0">
              <a:solidFill>
                <a:srgbClr val="000000"/>
              </a:solidFill>
              <a:latin typeface="標楷體"/>
              <a:ea typeface="標楷體"/>
            </a:endParaRPr>
          </a:p>
          <a:p>
            <a:pPr algn="l" rtl="0">
              <a:defRPr sz="1000"/>
            </a:pP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標楷體"/>
                <a:ea typeface="標楷體"/>
              </a:rPr>
              <a:t>＊同仁發現前方班級有空缺時，請自動將班級往前補滿。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689" y="2"/>
            <a:ext cx="5616623" cy="672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59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426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1682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93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477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920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420783" y="1052520"/>
            <a:ext cx="4485217" cy="3024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聖約翰科技大學校歌</a:t>
            </a:r>
            <a:endParaRPr lang="zh-TW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27651" name="Picture 2" descr="C:\Users\User\Desktop\校歌\DSC_0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26"/>
          <a:stretch>
            <a:fillRect/>
          </a:stretch>
        </p:blipFill>
        <p:spPr bwMode="auto">
          <a:xfrm>
            <a:off x="0" y="0"/>
            <a:ext cx="51868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26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校歌\DSC_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733"/>
          <a:stretch>
            <a:fillRect/>
          </a:stretch>
        </p:blipFill>
        <p:spPr bwMode="auto">
          <a:xfrm>
            <a:off x="-586450" y="-315913"/>
            <a:ext cx="10851887" cy="73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4729" y="-15875"/>
            <a:ext cx="8915400" cy="3125788"/>
          </a:xfrm>
        </p:spPr>
        <p:txBody>
          <a:bodyPr rtlCol="0" anchor="ctr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800" dirty="0">
                <a:latin typeface="Adobe 繁黑體 Std B" pitchFamily="34" charset="-120"/>
                <a:ea typeface="Adobe 繁黑體 Std B" pitchFamily="34" charset="-120"/>
              </a:rPr>
              <a:t>宏揚</a:t>
            </a:r>
            <a:r>
              <a:rPr lang="zh-TW" altLang="en-US" sz="4800" dirty="0" smtClean="0">
                <a:latin typeface="Adobe 繁黑體 Std B" pitchFamily="34" charset="-120"/>
                <a:ea typeface="Adobe 繁黑體 Std B" pitchFamily="34" charset="-120"/>
              </a:rPr>
              <a:t>文化 建</a:t>
            </a:r>
            <a:r>
              <a:rPr lang="zh-TW" altLang="en-US" sz="4800" dirty="0">
                <a:latin typeface="Adobe 繁黑體 Std B" pitchFamily="34" charset="-120"/>
                <a:ea typeface="Adobe 繁黑體 Std B" pitchFamily="34" charset="-120"/>
              </a:rPr>
              <a:t>校</a:t>
            </a:r>
            <a:r>
              <a:rPr lang="zh-TW" altLang="en-US" sz="4800" dirty="0" smtClean="0">
                <a:latin typeface="Adobe 繁黑體 Std B" pitchFamily="34" charset="-120"/>
                <a:ea typeface="Adobe 繁黑體 Std B" pitchFamily="34" charset="-120"/>
              </a:rPr>
              <a:t>育才</a:t>
            </a:r>
            <a:endParaRPr lang="en-US" altLang="zh-TW" sz="4800" dirty="0">
              <a:latin typeface="Adobe 繁黑體 Std B" pitchFamily="34" charset="-120"/>
              <a:ea typeface="Adobe 繁黑體 Std B" pitchFamily="34" charset="-12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800" dirty="0" smtClean="0">
                <a:latin typeface="Adobe 繁黑體 Std B" pitchFamily="34" charset="-120"/>
                <a:ea typeface="Adobe 繁黑體 Std B" pitchFamily="34" charset="-120"/>
              </a:rPr>
              <a:t>追求真理 繼往開來</a:t>
            </a:r>
            <a:endParaRPr lang="zh-TW" altLang="en-US" sz="4800" dirty="0">
              <a:latin typeface="Adobe 繁黑體 Std B" pitchFamily="34" charset="-120"/>
              <a:ea typeface="Adobe 繁黑體 Std B" pitchFamily="34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8925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校歌\DSC_1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97728" y="22230"/>
            <a:ext cx="11336867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584729" y="-15875"/>
            <a:ext cx="8915400" cy="3125788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zh-TW" altLang="en-US" sz="4800" smtClean="0">
                <a:latin typeface="Adobe 繁黑體 Std B" pitchFamily="34" charset="-120"/>
                <a:ea typeface="Adobe 繁黑體 Std B" pitchFamily="34" charset="-120"/>
              </a:rPr>
              <a:t>傍山濱海 巍峨學府</a:t>
            </a:r>
            <a:endParaRPr lang="en-US" altLang="zh-TW" sz="480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zh-TW" altLang="en-US" sz="4800" smtClean="0">
                <a:latin typeface="Adobe 繁黑體 Std B" pitchFamily="34" charset="-120"/>
                <a:ea typeface="Adobe 繁黑體 Std B" pitchFamily="34" charset="-120"/>
              </a:rPr>
              <a:t>切磋琢磨 德藝相輔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627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預設簡報設計">
  <a:themeElements>
    <a:clrScheme name="">
      <a:dk1>
        <a:srgbClr val="FFFFFF"/>
      </a:dk1>
      <a:lt1>
        <a:srgbClr val="FFFFFF"/>
      </a:lt1>
      <a:dk2>
        <a:srgbClr val="CCCC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DADADA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自訂 1">
      <a:majorFont>
        <a:latin typeface="Gill Sans MT"/>
        <a:ea typeface="華康中圓體"/>
        <a:cs typeface=""/>
      </a:majorFont>
      <a:minorFont>
        <a:latin typeface="Gill Sans MT"/>
        <a:ea typeface="華康中圓體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63600" marR="0" indent="-863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標楷體" pitchFamily="65" charset="-12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63600" marR="0" indent="-863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標楷體" pitchFamily="65" charset="-120"/>
            <a:ea typeface="標楷體" pitchFamily="65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523</Words>
  <Application>Microsoft Office PowerPoint</Application>
  <PresentationFormat>A4 紙張 (210x297 公釐)</PresentationFormat>
  <Paragraphs>103</Paragraphs>
  <Slides>16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16</vt:i4>
      </vt:variant>
    </vt:vector>
  </HeadingPairs>
  <TitlesOfParts>
    <vt:vector size="20" baseType="lpstr">
      <vt:lpstr>Office 佈景主題</vt:lpstr>
      <vt:lpstr>預設簡報設計</vt:lpstr>
      <vt:lpstr>2_預設簡報設計</vt:lpstr>
      <vt:lpstr>1_Office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聖約翰科技大學校歌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sju6204</dc:creator>
  <cp:lastModifiedBy>user</cp:lastModifiedBy>
  <cp:revision>98</cp:revision>
  <cp:lastPrinted>2015-10-14T02:35:06Z</cp:lastPrinted>
  <dcterms:created xsi:type="dcterms:W3CDTF">2013-11-07T08:38:32Z</dcterms:created>
  <dcterms:modified xsi:type="dcterms:W3CDTF">2015-11-13T03:52:11Z</dcterms:modified>
</cp:coreProperties>
</file>